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ebp" ContentType="image/webp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image" Target="../media/image-2-1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3.png"/><Relationship Id="rId5" Type="http://schemas.openxmlformats.org/officeDocument/2006/relationships/image" Target="../media/image-5-3.png"/><Relationship Id="rId6" Type="http://schemas.openxmlformats.org/officeDocument/2006/relationships/image" Target="../media/image-5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webp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3.png"/><Relationship Id="rId5" Type="http://schemas.openxmlformats.org/officeDocument/2006/relationships/image" Target="../media/image-7-3.png"/><Relationship Id="rId6" Type="http://schemas.openxmlformats.org/officeDocument/2006/relationships/image" Target="../media/image-7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catedral.jpg">    </p:cNvPr>
          <p:cNvPicPr>
            <a:picLocks noChangeAspect="1"/>
          </p:cNvPicPr>
          <p:nvPr/>
        </p:nvPicPr>
        <p:blipFill>
          <a:blip r:embed="rId1"/>
          <a:srcRect l="0" r="0" t="21874" b="21874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3E44">
              <a:alpha val="56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4" name="Image 1" descr="/mnt/data/web-plan-pastoral-2026-2030/assets/logo-pl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685800" y="987552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Pastoral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Diocesano</a:t>
            </a:r>
            <a:endParaRPr lang="en-US" sz="4200" dirty="0"/>
          </a:p>
        </p:txBody>
      </p:sp>
      <p:sp>
        <p:nvSpPr>
          <p:cNvPr id="7" name="Text 3"/>
          <p:cNvSpPr/>
          <p:nvPr/>
        </p:nvSpPr>
        <p:spPr>
          <a:xfrm>
            <a:off x="713232" y="248716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E6D0"/>
                </a:solidFill>
              </a:rPr>
              <a:t>Diócesis de Almería · 2026–2030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713232" y="2926080"/>
            <a:ext cx="1143000" cy="0"/>
          </a:xfrm>
          <a:prstGeom prst="line">
            <a:avLst/>
          </a:prstGeom>
          <a:noFill/>
          <a:ln w="38100">
            <a:solidFill>
              <a:srgbClr val="D9A43A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13232" y="3154680"/>
            <a:ext cx="5852160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</a:rPr>
              <a:t>«Comunión que celebra su fe, acoge y evangeliza»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13232" y="598932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3E6D0"/>
                </a:solidFill>
              </a:rPr>
              <a:t>La caridad de Cristo nos apremia · 2Cor 5,14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logo-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C73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02920" y="749808"/>
            <a:ext cx="5486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50" b="1" dirty="0">
                <a:solidFill>
                  <a:srgbClr val="093E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camino común para toda la diócesis</a:t>
            </a:r>
            <a:endParaRPr lang="en-US" sz="2250" dirty="0"/>
          </a:p>
        </p:txBody>
      </p:sp>
      <p:pic>
        <p:nvPicPr>
          <p:cNvPr id="5" name="Image 1" descr="/mnt/data/web-plan-pastoral-2026-2030/assets/claustro.jpg">    </p:cNvPr>
          <p:cNvPicPr>
            <a:picLocks noChangeAspect="1"/>
          </p:cNvPicPr>
          <p:nvPr/>
        </p:nvPicPr>
        <p:blipFill>
          <a:blip r:embed="rId2"/>
          <a:srcRect l="24311" r="24311" t="0" b="0"/>
          <a:stretch/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263640" y="0"/>
            <a:ext cx="731520" cy="6858000"/>
          </a:xfrm>
          <a:prstGeom prst="rect">
            <a:avLst/>
          </a:prstGeom>
          <a:solidFill>
            <a:srgbClr val="FFF9EF"/>
          </a:solidFill>
          <a:ln w="12700">
            <a:solidFill>
              <a:srgbClr val="FFF9EF">
                <a:alpha val="0"/>
              </a:srgbClr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66928" y="1572768"/>
            <a:ext cx="539496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plan no es solo una programación: es una orientación pastoral para caminar juntos, con fidelidad al Evangelio y atención a la realidad concreta de Almería.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66928" y="2788920"/>
            <a:ext cx="5257800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9" name="Image 2" descr="/mnt/data/web-plan-pastoral-2026-2030/assets/logo-pl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97" y="2953512"/>
            <a:ext cx="482775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08176" y="2980944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Horizonte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408176" y="3300984"/>
            <a:ext cx="420624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Iglesia fraterna, orante, acogedora y misionera, arraigada en Cristo y abierta a la acción del Espíritu.</a:t>
            </a:r>
            <a:endParaRPr lang="en-US" sz="1040" dirty="0"/>
          </a:p>
        </p:txBody>
      </p:sp>
      <p:sp>
        <p:nvSpPr>
          <p:cNvPr id="12" name="Shape 7"/>
          <p:cNvSpPr/>
          <p:nvPr/>
        </p:nvSpPr>
        <p:spPr>
          <a:xfrm>
            <a:off x="566928" y="4160520"/>
            <a:ext cx="5257800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3" name="Image 3" descr="/mnt/data/web-plan-pastoral-2026-2030/assets/logo-obispad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4334247"/>
            <a:ext cx="566928" cy="54865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08176" y="4352544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Marco común</a:t>
            </a:r>
            <a:endParaRPr lang="en-US" sz="1320" dirty="0"/>
          </a:p>
        </p:txBody>
      </p:sp>
      <p:sp>
        <p:nvSpPr>
          <p:cNvPr id="15" name="Text 9"/>
          <p:cNvSpPr/>
          <p:nvPr/>
        </p:nvSpPr>
        <p:spPr>
          <a:xfrm>
            <a:off x="1408176" y="4672584"/>
            <a:ext cx="420624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Objetivos compartidos, líneas de acción verificables y criterios de revisión para parroquias, arciprestazgos y delegaciones.</a:t>
            </a:r>
            <a:endParaRPr lang="en-US" sz="10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hero.jpg">    </p:cNvPr>
          <p:cNvPicPr>
            <a:picLocks noChangeAspect="1"/>
          </p:cNvPicPr>
          <p:nvPr/>
        </p:nvPicPr>
        <p:blipFill>
          <a:blip r:embed="rId1"/>
          <a:srcRect l="0" r="0"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3E44">
              <a:alpha val="45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4" name="Image 1" descr="/mnt/data/web-plan-pastoral-2026-2030/assets/logo-pl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548640" y="82296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Cuatro ejes inseparables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66928" y="1444752"/>
            <a:ext cx="74066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3E6D0"/>
                </a:solidFill>
              </a:rPr>
              <a:t>La comunión se fortalece en la celebración; la celebración se verifica en la caridad; la caridad abre caminos de evangelización.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658368" y="2423160"/>
            <a:ext cx="5074920" cy="1133856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9" name="Image 2" descr="/mnt/data/web-plan-pastoral-2026-2030/assets/comun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58775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99616" y="2615184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Comunión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499616" y="2935224"/>
            <a:ext cx="4023360" cy="4480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Corresponsabilidad, escucha y coordinación diocesana.</a:t>
            </a:r>
            <a:endParaRPr lang="en-US" sz="1040" dirty="0"/>
          </a:p>
        </p:txBody>
      </p:sp>
      <p:sp>
        <p:nvSpPr>
          <p:cNvPr id="12" name="Shape 7"/>
          <p:cNvSpPr/>
          <p:nvPr/>
        </p:nvSpPr>
        <p:spPr>
          <a:xfrm>
            <a:off x="6144768" y="2423160"/>
            <a:ext cx="5074920" cy="1133856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3" name="Image 3" descr="/mnt/data/web-plan-pastoral-2026-2030/assets/celebrac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587752"/>
            <a:ext cx="566928" cy="5669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86016" y="2615184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Celebración</a:t>
            </a:r>
            <a:endParaRPr lang="en-US" sz="1320" dirty="0"/>
          </a:p>
        </p:txBody>
      </p:sp>
      <p:sp>
        <p:nvSpPr>
          <p:cNvPr id="15" name="Text 9"/>
          <p:cNvSpPr/>
          <p:nvPr/>
        </p:nvSpPr>
        <p:spPr>
          <a:xfrm>
            <a:off x="6986016" y="2935224"/>
            <a:ext cx="4023360" cy="4480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Eucaristía dominical, vida litúrgica y sacramentos.</a:t>
            </a:r>
            <a:endParaRPr lang="en-US" sz="1040" dirty="0"/>
          </a:p>
        </p:txBody>
      </p:sp>
      <p:sp>
        <p:nvSpPr>
          <p:cNvPr id="16" name="Shape 10"/>
          <p:cNvSpPr/>
          <p:nvPr/>
        </p:nvSpPr>
        <p:spPr>
          <a:xfrm>
            <a:off x="658368" y="3840480"/>
            <a:ext cx="5074920" cy="1133856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7" name="Image 4" descr="/mnt/data/web-plan-pastoral-2026-2030/assets/carida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4005072"/>
            <a:ext cx="566928" cy="56692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99616" y="4032504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Caridad</a:t>
            </a:r>
            <a:endParaRPr lang="en-US" sz="1320" dirty="0"/>
          </a:p>
        </p:txBody>
      </p:sp>
      <p:sp>
        <p:nvSpPr>
          <p:cNvPr id="19" name="Text 12"/>
          <p:cNvSpPr/>
          <p:nvPr/>
        </p:nvSpPr>
        <p:spPr>
          <a:xfrm>
            <a:off x="1499616" y="4352544"/>
            <a:ext cx="4023360" cy="4480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Acogida, cuidado, promoción humana y Doctrina Social.</a:t>
            </a:r>
            <a:endParaRPr lang="en-US" sz="1040" dirty="0"/>
          </a:p>
        </p:txBody>
      </p:sp>
      <p:sp>
        <p:nvSpPr>
          <p:cNvPr id="20" name="Shape 13"/>
          <p:cNvSpPr/>
          <p:nvPr/>
        </p:nvSpPr>
        <p:spPr>
          <a:xfrm>
            <a:off x="6144768" y="3840480"/>
            <a:ext cx="5074920" cy="1133856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21" name="Image 5" descr="/mnt/data/web-plan-pastoral-2026-2030/assets/catequesi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4005072"/>
            <a:ext cx="566928" cy="56692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986016" y="4032504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Catequesis y evangelización</a:t>
            </a:r>
            <a:endParaRPr lang="en-US" sz="1320" dirty="0"/>
          </a:p>
        </p:txBody>
      </p:sp>
      <p:sp>
        <p:nvSpPr>
          <p:cNvPr id="23" name="Text 15"/>
          <p:cNvSpPr/>
          <p:nvPr/>
        </p:nvSpPr>
        <p:spPr>
          <a:xfrm>
            <a:off x="6986016" y="4352544"/>
            <a:ext cx="4023360" cy="4480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Primer anuncio, iniciación cristiana y acompañamiento.</a:t>
            </a:r>
            <a:endParaRPr lang="en-US" sz="10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fachada.jpg">    </p:cNvPr>
          <p:cNvPicPr>
            <a:picLocks noChangeAspect="1"/>
          </p:cNvPicPr>
          <p:nvPr/>
        </p:nvPicPr>
        <p:blipFill>
          <a:blip r:embed="rId1"/>
          <a:srcRect l="32842" r="32842" t="0" b="0"/>
          <a:stretch/>
        </p:blipFill>
        <p:spPr>
          <a:xfrm>
            <a:off x="0" y="0"/>
            <a:ext cx="4160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93E44">
              <a:alpha val="46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4" name="Image 1" descr="/mnt/data/web-plan-pastoral-2026-2030/assets/logo-pl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C73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4663440" y="749808"/>
            <a:ext cx="676656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93E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Comunión: pertenencia y misión compartida</a:t>
            </a:r>
            <a:endParaRPr lang="en-US" sz="2400" dirty="0"/>
          </a:p>
        </p:txBody>
      </p:sp>
      <p:pic>
        <p:nvPicPr>
          <p:cNvPr id="7" name="Image 2" descr="/mnt/data/web-plan-pastoral-2026-2030/assets/comun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2048256"/>
            <a:ext cx="1463040" cy="14630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663440" y="1508760"/>
            <a:ext cx="6583680" cy="283464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r>
              <a:rPr lang="en-US" sz="1600" dirty="0">
                <a:solidFill>
                  <a:srgbClr val="172326"/>
                </a:solidFill>
              </a:rPr>
              <a:t>Fortalecer la conciencia de pertenencia a la Iglesia diocesana.</a:t>
            </a:r>
            <a:endParaRPr lang="en-US" sz="1600" dirty="0"/>
          </a:p>
          <a:p>
            <a:r>
              <a:rPr lang="en-US" sz="1600" dirty="0">
                <a:solidFill>
                  <a:srgbClr val="172326"/>
                </a:solidFill>
              </a:rPr>
              <a:t>Potenciar la corresponsabilidad de sacerdotes, vida consagrada y laicos.</a:t>
            </a:r>
            <a:endParaRPr lang="en-US" sz="1600" dirty="0"/>
          </a:p>
          <a:p>
            <a:r>
              <a:rPr lang="en-US" sz="1600" dirty="0">
                <a:solidFill>
                  <a:srgbClr val="172326"/>
                </a:solidFill>
              </a:rPr>
              <a:t>Cuidar la fraternidad del presbiterio y la vinculación pastoral con el obispo.</a:t>
            </a:r>
            <a:endParaRPr lang="en-US" sz="1600" dirty="0"/>
          </a:p>
          <a:p>
            <a:r>
              <a:rPr lang="en-US" sz="1600" dirty="0">
                <a:solidFill>
                  <a:srgbClr val="172326"/>
                </a:solidFill>
              </a:rPr>
              <a:t>Coordinar parroquias, arciprestazgos y delegaciones para evitar dispersión.</a:t>
            </a:r>
            <a:endParaRPr lang="en-US" sz="1600" dirty="0"/>
          </a:p>
        </p:txBody>
      </p:sp>
      <p:sp>
        <p:nvSpPr>
          <p:cNvPr id="9" name="Shape 4"/>
          <p:cNvSpPr/>
          <p:nvPr/>
        </p:nvSpPr>
        <p:spPr>
          <a:xfrm>
            <a:off x="4663440" y="5074920"/>
            <a:ext cx="4114800" cy="292608"/>
          </a:xfrm>
          <a:prstGeom prst="roundRect">
            <a:avLst>
              <a:gd name="adj" fmla="val 18750"/>
            </a:avLst>
          </a:prstGeom>
          <a:solidFill>
            <a:srgbClr val="0C7376">
              <a:alpha val="95000"/>
            </a:srgbClr>
          </a:solidFill>
          <a:ln w="12700">
            <a:solidFill>
              <a:srgbClr val="0C7376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4773168" y="5129784"/>
            <a:ext cx="38953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Clave: escuchar · discernir · caminar juntos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coro.jpg">    </p:cNvPr>
          <p:cNvPicPr>
            <a:picLocks noChangeAspect="1"/>
          </p:cNvPicPr>
          <p:nvPr/>
        </p:nvPicPr>
        <p:blipFill>
          <a:blip r:embed="rId1"/>
          <a:srcRect l="0" r="0" t="21874" b="21874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3E44">
              <a:alpha val="62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4" name="Image 1" descr="/mnt/data/web-plan-pastoral-2026-2030/assets/logo-pl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594360" y="841248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Celebración: la fe recibida y celebrada</a:t>
            </a:r>
            <a:endParaRPr lang="en-US" sz="2700" dirty="0"/>
          </a:p>
        </p:txBody>
      </p:sp>
      <p:sp>
        <p:nvSpPr>
          <p:cNvPr id="7" name="Text 3"/>
          <p:cNvSpPr/>
          <p:nvPr/>
        </p:nvSpPr>
        <p:spPr>
          <a:xfrm>
            <a:off x="621792" y="1417320"/>
            <a:ext cx="5669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3E6D0"/>
                </a:solidFill>
              </a:rPr>
              <a:t>Celebrar bien es evangelizar: la liturgia debe conducir al encuentro con Cristo y al envío misionero.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658368" y="2423160"/>
            <a:ext cx="502920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9" name="Image 2" descr="/mnt/data/web-plan-pastoral-2026-2030/assets/celebrac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58775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99616" y="2615184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Centralidad de la Eucaristía dominical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499616" y="2935224"/>
            <a:ext cx="39776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Domingo, comunidad, familia, descanso y caridad.</a:t>
            </a:r>
            <a:endParaRPr lang="en-US" sz="1040" dirty="0"/>
          </a:p>
        </p:txBody>
      </p:sp>
      <p:sp>
        <p:nvSpPr>
          <p:cNvPr id="12" name="Shape 7"/>
          <p:cNvSpPr/>
          <p:nvPr/>
        </p:nvSpPr>
        <p:spPr>
          <a:xfrm>
            <a:off x="6144768" y="2423160"/>
            <a:ext cx="502920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3" name="Image 3" descr="/mnt/data/web-plan-pastoral-2026-2030/assets/celebrac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587752"/>
            <a:ext cx="566928" cy="5669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86016" y="2615184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Calidad litúrgica</a:t>
            </a:r>
            <a:endParaRPr lang="en-US" sz="1320" dirty="0"/>
          </a:p>
        </p:txBody>
      </p:sp>
      <p:sp>
        <p:nvSpPr>
          <p:cNvPr id="15" name="Text 9"/>
          <p:cNvSpPr/>
          <p:nvPr/>
        </p:nvSpPr>
        <p:spPr>
          <a:xfrm>
            <a:off x="6986016" y="2935224"/>
            <a:ext cx="39776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Lectores, canto, homilía, silencio, signos y belleza sobria.</a:t>
            </a:r>
            <a:endParaRPr lang="en-US" sz="1040" dirty="0"/>
          </a:p>
        </p:txBody>
      </p:sp>
      <p:sp>
        <p:nvSpPr>
          <p:cNvPr id="16" name="Shape 10"/>
          <p:cNvSpPr/>
          <p:nvPr/>
        </p:nvSpPr>
        <p:spPr>
          <a:xfrm>
            <a:off x="658368" y="3840480"/>
            <a:ext cx="502920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7" name="Image 4" descr="/mnt/data/web-plan-pastoral-2026-2030/assets/celebrac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4005072"/>
            <a:ext cx="566928" cy="56692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99616" y="4032504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Pastoral sacramental</a:t>
            </a:r>
            <a:endParaRPr lang="en-US" sz="1320" dirty="0"/>
          </a:p>
        </p:txBody>
      </p:sp>
      <p:sp>
        <p:nvSpPr>
          <p:cNvPr id="19" name="Text 12"/>
          <p:cNvSpPr/>
          <p:nvPr/>
        </p:nvSpPr>
        <p:spPr>
          <a:xfrm>
            <a:off x="1499616" y="4352544"/>
            <a:ext cx="39776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Preparaciones como itinerarios de fe y pertenencia.</a:t>
            </a:r>
            <a:endParaRPr lang="en-US" sz="1040" dirty="0"/>
          </a:p>
        </p:txBody>
      </p:sp>
      <p:sp>
        <p:nvSpPr>
          <p:cNvPr id="20" name="Shape 13"/>
          <p:cNvSpPr/>
          <p:nvPr/>
        </p:nvSpPr>
        <p:spPr>
          <a:xfrm>
            <a:off x="6144768" y="3840480"/>
            <a:ext cx="502920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21" name="Image 5" descr="/mnt/data/web-plan-pastoral-2026-2030/assets/celebracio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4005072"/>
            <a:ext cx="566928" cy="56692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986016" y="4032504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Piedad popular y oración</a:t>
            </a:r>
            <a:endParaRPr lang="en-US" sz="1320" dirty="0"/>
          </a:p>
        </p:txBody>
      </p:sp>
      <p:sp>
        <p:nvSpPr>
          <p:cNvPr id="23" name="Text 15"/>
          <p:cNvSpPr/>
          <p:nvPr/>
        </p:nvSpPr>
        <p:spPr>
          <a:xfrm>
            <a:off x="6986016" y="4352544"/>
            <a:ext cx="39776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Cofradías, adoración, Liturgia de las Horas y celebraciones de la Palabra.</a:t>
            </a:r>
            <a:endParaRPr lang="en-US" sz="10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logo-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C73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02920" y="731520"/>
            <a:ext cx="676656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93E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Caridad: acoger, cuidar y promover</a:t>
            </a:r>
            <a:endParaRPr lang="en-US" sz="2600" dirty="0"/>
          </a:p>
        </p:txBody>
      </p:sp>
      <p:pic>
        <p:nvPicPr>
          <p:cNvPr id="5" name="Image 1" descr="/mnt/data/web-plan-pastoral-2026-2030/assets/obispo.webp">    </p:cNvPr>
          <p:cNvPicPr>
            <a:picLocks noChangeAspect="1"/>
          </p:cNvPicPr>
          <p:nvPr/>
        </p:nvPicPr>
        <p:blipFill>
          <a:blip r:embed="rId2"/>
          <a:srcRect l="23462" r="23462" t="0" b="0"/>
          <a:stretch/>
        </p:blipFill>
        <p:spPr>
          <a:xfrm>
            <a:off x="6995160" y="0"/>
            <a:ext cx="5193792" cy="6858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995160" y="0"/>
            <a:ext cx="5193792" cy="6858000"/>
          </a:xfrm>
          <a:prstGeom prst="rect">
            <a:avLst/>
          </a:prstGeom>
          <a:solidFill>
            <a:srgbClr val="093E44">
              <a:alpha val="70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1444752"/>
            <a:ext cx="5669280" cy="685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caridad no queda delegada solo en algunos servicios: ha de ser cultura comunitaria, coordinada, formativa y misionera.</a:t>
            </a:r>
            <a:endParaRPr lang="en-US" sz="1700" dirty="0"/>
          </a:p>
        </p:txBody>
      </p:sp>
      <p:pic>
        <p:nvPicPr>
          <p:cNvPr id="8" name="Image 2" descr="/mnt/data/web-plan-pastoral-2026-2030/assets/carida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423160"/>
            <a:ext cx="1280160" cy="128016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40280" y="2350008"/>
            <a:ext cx="3977640" cy="2148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520" dirty="0">
                <a:solidFill>
                  <a:srgbClr val="172326"/>
                </a:solidFill>
              </a:rPr>
              <a:t>Equipos parroquiales de acogida y escucha.</a:t>
            </a:r>
            <a:endParaRPr lang="en-US" sz="1520" dirty="0"/>
          </a:p>
          <a:p>
            <a:r>
              <a:rPr lang="en-US" sz="1520" dirty="0">
                <a:solidFill>
                  <a:srgbClr val="172326"/>
                </a:solidFill>
              </a:rPr>
              <a:t>Red diocesana de recursos y coordinación con Cáritas.</a:t>
            </a:r>
            <a:endParaRPr lang="en-US" sz="1520" dirty="0"/>
          </a:p>
          <a:p>
            <a:r>
              <a:rPr lang="en-US" sz="1520" dirty="0">
                <a:solidFill>
                  <a:srgbClr val="172326"/>
                </a:solidFill>
              </a:rPr>
              <a:t>Paso de la asistencia puntual a la promoción integral.</a:t>
            </a:r>
            <a:endParaRPr lang="en-US" sz="1520" dirty="0"/>
          </a:p>
          <a:p>
            <a:r>
              <a:rPr lang="en-US" sz="1520" dirty="0">
                <a:solidFill>
                  <a:srgbClr val="172326"/>
                </a:solidFill>
              </a:rPr>
              <a:t>Formación en Doctrina Social de la Iglesia.</a:t>
            </a:r>
            <a:endParaRPr lang="en-US" sz="1520" dirty="0"/>
          </a:p>
        </p:txBody>
      </p:sp>
      <p:sp>
        <p:nvSpPr>
          <p:cNvPr id="10" name="Shape 5"/>
          <p:cNvSpPr/>
          <p:nvPr/>
        </p:nvSpPr>
        <p:spPr>
          <a:xfrm>
            <a:off x="658368" y="5212080"/>
            <a:ext cx="4343400" cy="292608"/>
          </a:xfrm>
          <a:prstGeom prst="roundRect">
            <a:avLst>
              <a:gd name="adj" fmla="val 18750"/>
            </a:avLst>
          </a:prstGeom>
          <a:solidFill>
            <a:srgbClr val="D9A43A">
              <a:alpha val="95000"/>
            </a:srgbClr>
          </a:solidFill>
          <a:ln w="12700">
            <a:solidFill>
              <a:srgbClr val="D9A43A">
                <a:alpha val="0"/>
              </a:srgbClr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768096" y="5266944"/>
            <a:ext cx="4123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Clave: mirada evangélica y acompañamiento real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portada.jpg">    </p:cNvPr>
          <p:cNvPicPr>
            <a:picLocks noChangeAspect="1"/>
          </p:cNvPicPr>
          <p:nvPr/>
        </p:nvPicPr>
        <p:blipFill>
          <a:blip r:embed="rId1"/>
          <a:srcRect l="0" r="0" t="31673" b="31673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3E44">
              <a:alpha val="58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4" name="Image 1" descr="/mnt/data/web-plan-pastoral-2026-2030/assets/logo-pl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594360" y="804672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Catequesis y evangelización</a:t>
            </a:r>
            <a:endParaRPr lang="en-US" sz="2700" dirty="0"/>
          </a:p>
        </p:txBody>
      </p:sp>
      <p:sp>
        <p:nvSpPr>
          <p:cNvPr id="7" name="Text 3"/>
          <p:cNvSpPr/>
          <p:nvPr/>
        </p:nvSpPr>
        <p:spPr>
          <a:xfrm>
            <a:off x="621792" y="1389888"/>
            <a:ext cx="5943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40" dirty="0">
                <a:solidFill>
                  <a:srgbClr val="F3E6D0"/>
                </a:solidFill>
              </a:rPr>
              <a:t>La fe ya no puede darse por supuesta. La diócesis propone volver al primer anuncio y a procesos reales de iniciación cristiana.</a:t>
            </a:r>
            <a:endParaRPr lang="en-US" sz="1540" dirty="0"/>
          </a:p>
        </p:txBody>
      </p:sp>
      <p:sp>
        <p:nvSpPr>
          <p:cNvPr id="8" name="Shape 4"/>
          <p:cNvSpPr/>
          <p:nvPr/>
        </p:nvSpPr>
        <p:spPr>
          <a:xfrm>
            <a:off x="658368" y="2331720"/>
            <a:ext cx="5074920" cy="1152144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9" name="Image 2" descr="/mnt/data/web-plan-pastoral-2026-2030/assets/catequesi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4963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99616" y="2523744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Primer anuncio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499616" y="2843784"/>
            <a:ext cx="4023360" cy="4663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Dios te ama; Cristo vive, llama y ofrece vida nueva.</a:t>
            </a:r>
            <a:endParaRPr lang="en-US" sz="1040" dirty="0"/>
          </a:p>
        </p:txBody>
      </p:sp>
      <p:sp>
        <p:nvSpPr>
          <p:cNvPr id="12" name="Shape 7"/>
          <p:cNvSpPr/>
          <p:nvPr/>
        </p:nvSpPr>
        <p:spPr>
          <a:xfrm>
            <a:off x="6144768" y="2331720"/>
            <a:ext cx="5074920" cy="1152144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3" name="Image 3" descr="/mnt/data/web-plan-pastoral-2026-2030/assets/catequesi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496312"/>
            <a:ext cx="566928" cy="5669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86016" y="2523744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Iniciación catecumenal</a:t>
            </a:r>
            <a:endParaRPr lang="en-US" sz="1320" dirty="0"/>
          </a:p>
        </p:txBody>
      </p:sp>
      <p:sp>
        <p:nvSpPr>
          <p:cNvPr id="15" name="Text 9"/>
          <p:cNvSpPr/>
          <p:nvPr/>
        </p:nvSpPr>
        <p:spPr>
          <a:xfrm>
            <a:off x="6986016" y="2843784"/>
            <a:ext cx="4023360" cy="4663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Tiempo, comunidad, conversión, acompañamiento y celebración.</a:t>
            </a:r>
            <a:endParaRPr lang="en-US" sz="1040" dirty="0"/>
          </a:p>
        </p:txBody>
      </p:sp>
      <p:sp>
        <p:nvSpPr>
          <p:cNvPr id="16" name="Shape 10"/>
          <p:cNvSpPr/>
          <p:nvPr/>
        </p:nvSpPr>
        <p:spPr>
          <a:xfrm>
            <a:off x="658368" y="3813048"/>
            <a:ext cx="5074920" cy="1152144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17" name="Image 4" descr="/mnt/data/web-plan-pastoral-2026-2030/assets/catequesi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3977640"/>
            <a:ext cx="566928" cy="56692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99616" y="4005072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Catequistas</a:t>
            </a:r>
            <a:endParaRPr lang="en-US" sz="1320" dirty="0"/>
          </a:p>
        </p:txBody>
      </p:sp>
      <p:sp>
        <p:nvSpPr>
          <p:cNvPr id="19" name="Text 12"/>
          <p:cNvSpPr/>
          <p:nvPr/>
        </p:nvSpPr>
        <p:spPr>
          <a:xfrm>
            <a:off x="1499616" y="4325112"/>
            <a:ext cx="4023360" cy="4663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Formación, envío, identidad eclesial y acompañamiento espiritual.</a:t>
            </a:r>
            <a:endParaRPr lang="en-US" sz="1040" dirty="0"/>
          </a:p>
        </p:txBody>
      </p:sp>
      <p:sp>
        <p:nvSpPr>
          <p:cNvPr id="20" name="Shape 13"/>
          <p:cNvSpPr/>
          <p:nvPr/>
        </p:nvSpPr>
        <p:spPr>
          <a:xfrm>
            <a:off x="6144768" y="3813048"/>
            <a:ext cx="5074920" cy="1152144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12700">
            <a:solidFill>
              <a:srgbClr val="E9D9BD">
                <a:alpha val="85000"/>
              </a:srgbClr>
            </a:solidFill>
            <a:prstDash val="solid"/>
          </a:ln>
        </p:spPr>
      </p:sp>
      <p:pic>
        <p:nvPicPr>
          <p:cNvPr id="21" name="Image 5" descr="/mnt/data/web-plan-pastoral-2026-2030/assets/catequesi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977640"/>
            <a:ext cx="566928" cy="56692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986016" y="4005072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0C737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Adultos y jóvenes</a:t>
            </a:r>
            <a:endParaRPr lang="en-US" sz="1320" dirty="0"/>
          </a:p>
        </p:txBody>
      </p:sp>
      <p:sp>
        <p:nvSpPr>
          <p:cNvPr id="23" name="Text 15"/>
          <p:cNvSpPr/>
          <p:nvPr/>
        </p:nvSpPr>
        <p:spPr>
          <a:xfrm>
            <a:off x="6986016" y="4325112"/>
            <a:ext cx="4023360" cy="4663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Lectura creyente, escuelas de oración, pastoral juvenil y presencia digital.</a:t>
            </a:r>
            <a:endParaRPr lang="en-US" sz="10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logo-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C73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02920" y="731520"/>
            <a:ext cx="676656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93E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Aplicación: del documento a la vida pastoral</a:t>
            </a:r>
            <a:endParaRPr lang="en-US" sz="2600" dirty="0"/>
          </a:p>
        </p:txBody>
      </p:sp>
      <p:pic>
        <p:nvPicPr>
          <p:cNvPr id="5" name="Image 1" descr="/mnt/data/web-plan-pastoral-2026-2030/assets/catedral.jpg">    </p:cNvPr>
          <p:cNvPicPr>
            <a:picLocks noChangeAspect="1"/>
          </p:cNvPicPr>
          <p:nvPr/>
        </p:nvPicPr>
        <p:blipFill>
          <a:blip r:embed="rId2"/>
          <a:srcRect l="18133" r="18133" t="0" b="0"/>
          <a:stretch/>
        </p:blipFill>
        <p:spPr>
          <a:xfrm>
            <a:off x="7818120" y="0"/>
            <a:ext cx="4370832" cy="6858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18120" y="0"/>
            <a:ext cx="4370832" cy="6858000"/>
          </a:xfrm>
          <a:prstGeom prst="rect">
            <a:avLst/>
          </a:prstGeom>
          <a:solidFill>
            <a:srgbClr val="093E44">
              <a:alpha val="58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58368" y="1508760"/>
            <a:ext cx="438912" cy="438912"/>
          </a:xfrm>
          <a:prstGeom prst="ellipse">
            <a:avLst/>
          </a:prstGeom>
          <a:solidFill>
            <a:srgbClr val="D9A43A"/>
          </a:solidFill>
          <a:ln w="12700">
            <a:solidFill>
              <a:srgbClr val="D9A43A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58368" y="160934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243584" y="1490472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7376"/>
                </a:solidFill>
              </a:rPr>
              <a:t>Recepción diocesana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1243584" y="1801368"/>
            <a:ext cx="5303520" cy="283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Presentar, explicar y trabajar el plan.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58368" y="2496312"/>
            <a:ext cx="438912" cy="438912"/>
          </a:xfrm>
          <a:prstGeom prst="ellipse">
            <a:avLst/>
          </a:prstGeom>
          <a:solidFill>
            <a:srgbClr val="D9A43A"/>
          </a:solidFill>
          <a:ln w="12700">
            <a:solidFill>
              <a:srgbClr val="D9A43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2596896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243584" y="2478024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7376"/>
                </a:solidFill>
              </a:rPr>
              <a:t>Prioridades anuales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1243584" y="2788920"/>
            <a:ext cx="5303520" cy="283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Concretar cada curso objetivos posibles.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58368" y="3483864"/>
            <a:ext cx="438912" cy="438912"/>
          </a:xfrm>
          <a:prstGeom prst="ellipse">
            <a:avLst/>
          </a:prstGeom>
          <a:solidFill>
            <a:srgbClr val="D9A43A"/>
          </a:solidFill>
          <a:ln w="12700">
            <a:solidFill>
              <a:srgbClr val="D9A43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58368" y="3584448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243584" y="3465576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7376"/>
                </a:solidFill>
              </a:rPr>
              <a:t>Responsabilidad compartida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1243584" y="3776472"/>
            <a:ext cx="5303520" cy="283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Implicar consejos, delegaciones y laicos.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658368" y="4471416"/>
            <a:ext cx="438912" cy="438912"/>
          </a:xfrm>
          <a:prstGeom prst="ellipse">
            <a:avLst/>
          </a:prstGeom>
          <a:solidFill>
            <a:srgbClr val="D9A43A"/>
          </a:solidFill>
          <a:ln w="12700">
            <a:solidFill>
              <a:srgbClr val="D9A43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58368" y="457200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1243584" y="445312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7376"/>
                </a:solidFill>
              </a:rPr>
              <a:t>Seguimiento y evaluación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1243584" y="4764024"/>
            <a:ext cx="5303520" cy="283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Revisar qué cambia y qué frutos aparecen.</a:t>
            </a:r>
            <a:endParaRPr lang="en-US" sz="1150" dirty="0"/>
          </a:p>
        </p:txBody>
      </p:sp>
      <p:sp>
        <p:nvSpPr>
          <p:cNvPr id="23" name="Text 19"/>
          <p:cNvSpPr/>
          <p:nvPr/>
        </p:nvSpPr>
        <p:spPr>
          <a:xfrm>
            <a:off x="658368" y="5806440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34522"/>
                </a:solidFill>
              </a:rPr>
              <a:t>Pregunta guía: no solo “qué hemos hecho”, sino “qué ha cambiado”.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claustro.jpg">    </p:cNvPr>
          <p:cNvPicPr>
            <a:picLocks noChangeAspect="1"/>
          </p:cNvPicPr>
          <p:nvPr/>
        </p:nvPicPr>
        <p:blipFill>
          <a:blip r:embed="rId1"/>
          <a:srcRect l="0" r="0"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3E44">
              <a:alpha val="38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4" name="Image 1" descr="/mnt/data/web-plan-pastoral-2026-2030/assets/logo-pl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594360" y="82296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Cuatro años para avanzar en una misma dirección</a:t>
            </a:r>
            <a:endParaRPr lang="en-US" sz="2600" dirty="0"/>
          </a:p>
        </p:txBody>
      </p:sp>
      <p:sp>
        <p:nvSpPr>
          <p:cNvPr id="7" name="Shape 3"/>
          <p:cNvSpPr/>
          <p:nvPr/>
        </p:nvSpPr>
        <p:spPr>
          <a:xfrm>
            <a:off x="749808" y="1965960"/>
            <a:ext cx="2331720" cy="3017520"/>
          </a:xfrm>
          <a:prstGeom prst="roundRect">
            <a:avLst>
              <a:gd name="adj" fmla="val 392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32688" y="223113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34522"/>
                </a:solidFill>
              </a:rPr>
              <a:t>2026–27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32688" y="278892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93E44"/>
                </a:solidFill>
              </a:rPr>
              <a:t>Recepción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60120" y="3364992"/>
            <a:ext cx="192024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22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Presentación, materiales y prioridades de arranque.</a:t>
            </a:r>
            <a:endParaRPr lang="en-US" sz="1220" dirty="0"/>
          </a:p>
        </p:txBody>
      </p:sp>
      <p:sp>
        <p:nvSpPr>
          <p:cNvPr id="11" name="Shape 7"/>
          <p:cNvSpPr/>
          <p:nvPr/>
        </p:nvSpPr>
        <p:spPr>
          <a:xfrm>
            <a:off x="3584448" y="1965960"/>
            <a:ext cx="2331720" cy="3017520"/>
          </a:xfrm>
          <a:prstGeom prst="roundRect">
            <a:avLst>
              <a:gd name="adj" fmla="val 392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767328" y="223113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34522"/>
                </a:solidFill>
              </a:rPr>
              <a:t>2027–28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3767328" y="278892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93E44"/>
                </a:solidFill>
              </a:rPr>
              <a:t>Consolidación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794760" y="3364992"/>
            <a:ext cx="192024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22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Formación, coordinación y proyectos interparroquiales.</a:t>
            </a:r>
            <a:endParaRPr lang="en-US" sz="1220" dirty="0"/>
          </a:p>
        </p:txBody>
      </p:sp>
      <p:sp>
        <p:nvSpPr>
          <p:cNvPr id="15" name="Shape 11"/>
          <p:cNvSpPr/>
          <p:nvPr/>
        </p:nvSpPr>
        <p:spPr>
          <a:xfrm>
            <a:off x="6419088" y="1965960"/>
            <a:ext cx="2331720" cy="3017520"/>
          </a:xfrm>
          <a:prstGeom prst="roundRect">
            <a:avLst>
              <a:gd name="adj" fmla="val 392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601968" y="223113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34522"/>
                </a:solidFill>
              </a:rPr>
              <a:t>2028–29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6601968" y="278892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93E44"/>
                </a:solidFill>
              </a:rPr>
              <a:t>Revisión media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6629400" y="3364992"/>
            <a:ext cx="192024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22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 de prioridades y refuerzo de procesos fecundos.</a:t>
            </a:r>
            <a:endParaRPr lang="en-US" sz="1220" dirty="0"/>
          </a:p>
        </p:txBody>
      </p:sp>
      <p:sp>
        <p:nvSpPr>
          <p:cNvPr id="19" name="Shape 15"/>
          <p:cNvSpPr/>
          <p:nvPr/>
        </p:nvSpPr>
        <p:spPr>
          <a:xfrm>
            <a:off x="9253728" y="1965960"/>
            <a:ext cx="2331720" cy="3017520"/>
          </a:xfrm>
          <a:prstGeom prst="roundRect">
            <a:avLst>
              <a:gd name="adj" fmla="val 392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9436608" y="223113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34522"/>
                </a:solidFill>
              </a:rPr>
              <a:t>2029–30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9436608" y="278892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93E44"/>
                </a:solidFill>
              </a:rPr>
              <a:t>Evaluación final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9464040" y="3364992"/>
            <a:ext cx="192024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22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Frutos, aprendizajes y próximos pasos pastorales.</a:t>
            </a:r>
            <a:endParaRPr lang="en-US" sz="1220" dirty="0"/>
          </a:p>
        </p:txBody>
      </p:sp>
      <p:sp>
        <p:nvSpPr>
          <p:cNvPr id="23" name="Shape 19"/>
          <p:cNvSpPr/>
          <p:nvPr/>
        </p:nvSpPr>
        <p:spPr>
          <a:xfrm>
            <a:off x="3063240" y="5742432"/>
            <a:ext cx="6080760" cy="292608"/>
          </a:xfrm>
          <a:prstGeom prst="roundRect">
            <a:avLst>
              <a:gd name="adj" fmla="val 18750"/>
            </a:avLst>
          </a:prstGeom>
          <a:solidFill>
            <a:srgbClr val="0C7376">
              <a:alpha val="95000"/>
            </a:srgbClr>
          </a:solidFill>
          <a:ln w="12700">
            <a:solidFill>
              <a:srgbClr val="0C7376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3172968" y="5797296"/>
            <a:ext cx="5861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Comunión · Celebración · Caridad · Catequesis y Evangelización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eb-plan-pastoral-2026-2030/assets/logo-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2066" y="228600"/>
            <a:ext cx="778669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2560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C73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PASTORAL 2026–2030</a:t>
            </a:r>
            <a:endParaRPr lang="en-US" sz="950" dirty="0"/>
          </a:p>
        </p:txBody>
      </p:sp>
      <p:pic>
        <p:nvPicPr>
          <p:cNvPr id="4" name="Image 1" descr="/mnt/data/web-plan-pastoral-2026-2030/assets/hero.jpg">    </p:cNvPr>
          <p:cNvPicPr>
            <a:picLocks noChangeAspect="1"/>
          </p:cNvPicPr>
          <p:nvPr/>
        </p:nvPicPr>
        <p:blipFill>
          <a:blip r:embed="rId2"/>
          <a:srcRect l="26222" r="26222" t="0" b="0"/>
          <a:stretch/>
        </p:blipFill>
        <p:spPr>
          <a:xfrm>
            <a:off x="0" y="0"/>
            <a:ext cx="4892040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093E44">
              <a:alpha val="63000"/>
            </a:srgbClr>
          </a:solidFill>
          <a:ln w="12700">
            <a:solidFill>
              <a:srgbClr val="093E44">
                <a:alpha val="0"/>
              </a:srgbClr>
            </a:solidFill>
            <a:prstDash val="solid"/>
          </a:ln>
        </p:spPr>
      </p:sp>
      <p:pic>
        <p:nvPicPr>
          <p:cNvPr id="6" name="Image 2" descr="/mnt/data/web-plan-pastoral-2026-2030/assets/logo-obispad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209705"/>
            <a:ext cx="987552" cy="95572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440680" y="91440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93E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Una Iglesia en camino</a:t>
            </a:r>
            <a:endParaRPr lang="en-US" sz="3100" dirty="0"/>
          </a:p>
        </p:txBody>
      </p:sp>
      <p:sp>
        <p:nvSpPr>
          <p:cNvPr id="8" name="Text 3"/>
          <p:cNvSpPr/>
          <p:nvPr/>
        </p:nvSpPr>
        <p:spPr>
          <a:xfrm>
            <a:off x="5468112" y="1682496"/>
            <a:ext cx="544068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7232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Permanecer unidos a Cristo, cuidar la comunión, celebrar con fe, servir con amor y evangelizar con alegría.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5468112" y="30632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C7376"/>
                </a:solidFill>
              </a:rPr>
              <a:t>www.diocesisalmeria.es</a:t>
            </a: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5468112" y="3675888"/>
            <a:ext cx="4389120" cy="292608"/>
          </a:xfrm>
          <a:prstGeom prst="roundRect">
            <a:avLst>
              <a:gd name="adj" fmla="val 18750"/>
            </a:avLst>
          </a:prstGeom>
          <a:solidFill>
            <a:srgbClr val="D9A43A">
              <a:alpha val="95000"/>
            </a:srgbClr>
          </a:solidFill>
          <a:ln w="12700">
            <a:solidFill>
              <a:srgbClr val="D9A43A">
                <a:alpha val="0"/>
              </a:srgbClr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5577840" y="3730752"/>
            <a:ext cx="4169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Presentación descargable para la web diocesana</a:t>
            </a:r>
            <a:endParaRPr lang="en-US" sz="850" dirty="0"/>
          </a:p>
        </p:txBody>
      </p:sp>
      <p:sp>
        <p:nvSpPr>
          <p:cNvPr id="12" name="Text 7"/>
          <p:cNvSpPr/>
          <p:nvPr/>
        </p:nvSpPr>
        <p:spPr>
          <a:xfrm>
            <a:off x="749808" y="731520"/>
            <a:ext cx="3474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PASTORAL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2026–2030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Diócesis de Almería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Pastoral 2026-2030</dc:title>
  <dc:subject>Plan Pastoral Diocesano 2026-2030</dc:subject>
  <dc:creator>Diócesis de Almería</dc:creator>
  <cp:lastModifiedBy>Diócesis de Almería</cp:lastModifiedBy>
  <cp:revision>1</cp:revision>
  <dcterms:created xsi:type="dcterms:W3CDTF">2026-09-09T19:22:48Z</dcterms:created>
  <dcterms:modified xsi:type="dcterms:W3CDTF">2026-09-09T19:22:48Z</dcterms:modified>
</cp:coreProperties>
</file>